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F82AD-8E98-D3CF-30DB-EE6EC185F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24683F-12C6-9AEB-75E5-3C8D2B4B3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727E5E-6CD0-49D9-42C1-34DD9487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57652C-4E2C-7010-847C-790C868A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42322-CFB1-B3BF-1987-8E018779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13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1B3ED-D60E-148E-B81F-C545D70A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D9CB3A-454D-5BE6-845B-5B3E68D0D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48AC50-CBED-199C-DD85-E706427F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DD90A1-7EE5-BE73-2771-0FF99C66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A3CE34-874E-AE73-9559-DB4FA82A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80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9CC37FC-1013-EFE5-18DE-633F3CACE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1060F4-4A99-F66A-19C4-6EFBA4CB9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E9E575-2F6D-D8F3-847A-25B71AF22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93E8B5-0836-2054-1D1C-B19C74C4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8800CD-335D-7BAF-B7D5-291E3FFC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81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A5741-555D-003E-3F1E-EB04DA1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308A1-5DAB-546A-42B4-F8FCE5F50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3C49B6-9D6A-C54E-D0BC-BF254642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480B3-D33B-2A1F-A7E3-DC5280E8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A47DB8-E07C-AEC2-44D3-498A5B5B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1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75915-ED37-624E-CC3E-E1D7D036F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F8377E-4366-9B0F-B6A3-4828ABB2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07AB5B-2C55-EB35-6AF5-C3703007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97CAB2-1463-CC65-CC26-32870CBB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303423-9DC1-34E9-E8BB-6F3E2826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67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D9696-B0A9-B14E-D8BA-B7424EF0D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1FBC53-A036-1698-C1CA-0D272C55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1CF273-4145-1CFD-9768-40EA5D860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5D135D-141A-B6C3-4F39-95FD81BF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D867C9-D718-F2CD-E166-9852F800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B678BF-05EA-2667-36C4-D90C2567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91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501DD-C3ED-64E3-E0A8-6F9186C3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83021D-B4AD-D2C9-BF34-AE4644D00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71B377-9F72-A2CE-A996-D06078F75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B610EE-33E5-4868-1882-8B6A841D6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2DB317-3A83-8C92-1DDA-860C2A32E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067718-519B-8A47-7B56-7F2B1469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7767694-097F-0159-4B12-2A0BC157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5A27D7-2F88-69DE-A17D-98C24035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18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EE41B-8653-2F2E-A36A-2D49AA1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29A1BB-2DBC-F11E-2E92-2D5BBDBB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8FB21E-DA95-656C-0032-64A0BA9A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9E96C5-F0F3-1731-FEAD-71A7FC1A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31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305423-3259-DFE3-2333-0926E067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C558A4-12D0-928E-6ECF-A7582D59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71F3F8-9504-5A4F-10C7-124B376C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38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854E0-958D-AD4B-C290-48CA27923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48A465-D19C-9625-D964-E37499A27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BB96C6-3939-ECC4-9F6E-13758F9C1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250962-083F-1436-3775-A6952AC0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24FFF8-C5BF-A7FB-BD6D-79C5E506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975FA5-0C2E-104A-9E8A-B14B4A86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81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CA30C-69E7-09F5-BA0D-A37A4876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A245BCD-EA60-8D82-252A-0B82BE46E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4FFF5B-3035-FE2F-8306-2D2D7A5F5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0AE7FE-80DF-9740-3D01-7BD26741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B4B0E0-45BC-E0AB-6B0E-8A8B39A4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FFC88B-9101-A5C7-21FF-35088314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3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C753A2-ADB4-FD90-7BAE-3BF6B6FD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E0FA6-50BE-7EFE-D0B8-0135F432A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12F065-68A3-74E7-2CA1-ED74F94A5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186C41-D547-7B43-AA3E-241A96FABAE0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3015A-25C6-A685-154F-D122BD615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9E7BE5-67A9-90D5-2A8C-F5330A27A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DE1D6D-FAF1-E441-8245-367F6F86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D545-4B86-F82F-3B9D-45888F805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Syndrome d’hypermobilité bénigne HSB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9B944-9588-73C9-C71E-47B3A03CA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5108575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Le syndrome d’hypermobilité bénigne est un trouble du tissu conjonctif avec hypermobilité dans lequel des symptômes musculo-squelettiques  surviennent en l’absence de maladie rhumatologique systémique</a:t>
            </a:r>
          </a:p>
          <a:p>
            <a:r>
              <a:rPr lang="fr-FR" dirty="0"/>
              <a:t>Forte composante génétique avec un schéma autosomique dominant</a:t>
            </a:r>
          </a:p>
          <a:p>
            <a:r>
              <a:rPr lang="fr-FR" dirty="0"/>
              <a:t>Se manifeste par une douleur et une hypermobilité articulaire </a:t>
            </a:r>
          </a:p>
          <a:p>
            <a:r>
              <a:rPr lang="fr-FR" dirty="0"/>
              <a:t>Utilisation de critères de BRIGHTON facilite le diagnostic</a:t>
            </a:r>
          </a:p>
          <a:p>
            <a:pPr marL="0" indent="0">
              <a:buNone/>
            </a:pPr>
            <a:r>
              <a:rPr lang="fr-FR" dirty="0"/>
              <a:t>Diagnostic différentiel</a:t>
            </a:r>
          </a:p>
          <a:p>
            <a:r>
              <a:rPr lang="fr-FR" dirty="0"/>
              <a:t>Syndrome d’</a:t>
            </a:r>
            <a:r>
              <a:rPr lang="fr-FR" dirty="0" err="1"/>
              <a:t>Ehler</a:t>
            </a:r>
            <a:r>
              <a:rPr lang="fr-FR" dirty="0"/>
              <a:t> </a:t>
            </a:r>
            <a:r>
              <a:rPr lang="fr-FR" dirty="0" err="1"/>
              <a:t>Danlos</a:t>
            </a:r>
            <a:endParaRPr lang="fr-FR" dirty="0"/>
          </a:p>
          <a:p>
            <a:r>
              <a:rPr lang="fr-FR" dirty="0"/>
              <a:t>Syndrome de Marfan</a:t>
            </a:r>
          </a:p>
          <a:p>
            <a:r>
              <a:rPr lang="fr-FR" dirty="0" err="1"/>
              <a:t>Ostéogénése</a:t>
            </a:r>
            <a:r>
              <a:rPr lang="fr-FR" dirty="0"/>
              <a:t> </a:t>
            </a:r>
            <a:r>
              <a:rPr lang="fr-FR" dirty="0" err="1"/>
              <a:t>imperfecta</a:t>
            </a:r>
            <a:endParaRPr lang="fr-FR" dirty="0"/>
          </a:p>
          <a:p>
            <a:r>
              <a:rPr lang="fr-FR" dirty="0"/>
              <a:t>Syndrome de DUNN</a:t>
            </a:r>
          </a:p>
          <a:p>
            <a:r>
              <a:rPr lang="fr-FR" dirty="0"/>
              <a:t>Troubles métaboliques: </a:t>
            </a:r>
            <a:r>
              <a:rPr lang="fr-FR" dirty="0" err="1"/>
              <a:t>homocystinurie</a:t>
            </a:r>
            <a:r>
              <a:rPr lang="fr-FR" dirty="0"/>
              <a:t>, </a:t>
            </a:r>
            <a:r>
              <a:rPr lang="fr-FR" dirty="0" err="1"/>
              <a:t>hyperlysinémie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173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490B7-2054-4006-A2CB-7D6E18CED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Syndrome d’hypermobilité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 articulaire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434CCD-5D63-4410-172F-9C3347663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Conséquences sur l’appareil locomoteur</a:t>
            </a:r>
          </a:p>
          <a:p>
            <a:r>
              <a:rPr lang="fr-FR" dirty="0"/>
              <a:t>Douleurs articulaires sans signes inflammatoires locaux ni des signes généraux (absence de fièvre) </a:t>
            </a:r>
          </a:p>
        </p:txBody>
      </p:sp>
    </p:spTree>
    <p:extLst>
      <p:ext uri="{BB962C8B-B14F-4D97-AF65-F5344CB8AC3E}">
        <p14:creationId xmlns:p14="http://schemas.microsoft.com/office/powerpoint/2010/main" val="135141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3C382-0F14-A3B6-CEC5-DF6A064A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Symptôme : </a:t>
            </a:r>
            <a:r>
              <a:rPr lang="fr-FR" dirty="0">
                <a:solidFill>
                  <a:srgbClr val="FF0000"/>
                </a:solidFill>
              </a:rPr>
              <a:t>douleur articulaire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07052D-ACB6-9E80-30D4-16542B12DE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Douleur articulaire , articulation portante cheville et genou aggravée par l’activité physique et l’utilisation répétitive de l’articulation</a:t>
            </a:r>
          </a:p>
          <a:p>
            <a:r>
              <a:rPr lang="fr-FR" dirty="0"/>
              <a:t>ATC luxation rotule , de l’épaule , entorses à répétition des chevilles</a:t>
            </a:r>
          </a:p>
          <a:p>
            <a:pPr marL="0" indent="0">
              <a:buNone/>
            </a:pPr>
            <a:r>
              <a:rPr lang="fr-FR" dirty="0"/>
              <a:t>Altération de la </a:t>
            </a:r>
            <a:r>
              <a:rPr lang="fr-FR" dirty="0">
                <a:solidFill>
                  <a:srgbClr val="0070C0"/>
                </a:solidFill>
              </a:rPr>
              <a:t>proprioception</a:t>
            </a:r>
            <a:r>
              <a:rPr lang="fr-FR" dirty="0"/>
              <a:t> responsable de traumatisme articulaire excessif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78FB8C-0E30-1319-AAB1-C003C0C7E4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Absence de raideur matinale </a:t>
            </a:r>
          </a:p>
          <a:p>
            <a:pPr marL="0" indent="0">
              <a:buNone/>
            </a:pPr>
            <a:r>
              <a:rPr lang="fr-FR" dirty="0"/>
              <a:t>Symptômes moins courants</a:t>
            </a:r>
          </a:p>
          <a:p>
            <a:r>
              <a:rPr lang="fr-FR" dirty="0"/>
              <a:t>La raideur articulaire </a:t>
            </a:r>
          </a:p>
          <a:p>
            <a:r>
              <a:rPr lang="fr-FR" dirty="0"/>
              <a:t>La myalgie </a:t>
            </a:r>
          </a:p>
          <a:p>
            <a:r>
              <a:rPr lang="fr-FR" dirty="0"/>
              <a:t>Les crampes musculaires </a:t>
            </a:r>
          </a:p>
          <a:p>
            <a:r>
              <a:rPr lang="fr-FR" dirty="0"/>
              <a:t>Les douleurs para-articulaires</a:t>
            </a:r>
          </a:p>
        </p:txBody>
      </p:sp>
    </p:spTree>
    <p:extLst>
      <p:ext uri="{BB962C8B-B14F-4D97-AF65-F5344CB8AC3E}">
        <p14:creationId xmlns:p14="http://schemas.microsoft.com/office/powerpoint/2010/main" val="82734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8AED3-41CC-6B41-3B89-14F52896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 clinique: recherche d’une laxité ou hyperlaxité articulaire et </a:t>
            </a:r>
            <a:r>
              <a:rPr lang="fr-FR" dirty="0" err="1"/>
              <a:t>extrarticulaire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DF34A-FB72-B567-6AD4-40858EF6E1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Epaule : Articulation </a:t>
            </a:r>
            <a:r>
              <a:rPr lang="fr-FR" dirty="0" err="1"/>
              <a:t>glenohumérale</a:t>
            </a:r>
            <a:endParaRPr lang="fr-FR" dirty="0"/>
          </a:p>
          <a:p>
            <a:r>
              <a:rPr lang="fr-FR" dirty="0"/>
              <a:t>Cliniquement </a:t>
            </a:r>
          </a:p>
          <a:p>
            <a:r>
              <a:rPr lang="fr-FR" dirty="0"/>
              <a:t>L’épaule est asymptomatique ou le patient rapport une épaule mobile avec subluxation </a:t>
            </a:r>
          </a:p>
          <a:p>
            <a:r>
              <a:rPr lang="fr-FR" dirty="0"/>
              <a:t>L’épaule Symptomatique </a:t>
            </a:r>
          </a:p>
          <a:p>
            <a:pPr lvl="1"/>
            <a:r>
              <a:rPr lang="fr-FR" dirty="0"/>
              <a:t>Luxation lors d’un accident</a:t>
            </a:r>
          </a:p>
          <a:p>
            <a:pPr lvl="1"/>
            <a:r>
              <a:rPr lang="fr-FR" dirty="0"/>
              <a:t>Epaule devient douloureuse par l’</a:t>
            </a:r>
            <a:r>
              <a:rPr lang="fr-FR" dirty="0" err="1"/>
              <a:t>hypersollicitation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D8650B-AC24-47B2-C6B0-350DE27451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Examen clinique</a:t>
            </a:r>
          </a:p>
          <a:p>
            <a:pPr marL="0" indent="0">
              <a:buNone/>
            </a:pPr>
            <a:r>
              <a:rPr lang="fr-FR" dirty="0"/>
              <a:t>	Manœuvre de </a:t>
            </a:r>
            <a:r>
              <a:rPr lang="fr-FR" dirty="0" err="1"/>
              <a:t>Gagey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Rotation externe coude au corps dépasse les 85°</a:t>
            </a:r>
          </a:p>
          <a:p>
            <a:pPr marL="0" indent="0">
              <a:buNone/>
            </a:pPr>
            <a:r>
              <a:rPr lang="fr-FR" dirty="0"/>
              <a:t>	Tests d’appréhension</a:t>
            </a:r>
          </a:p>
          <a:p>
            <a:pPr marL="0" indent="0">
              <a:buNone/>
            </a:pPr>
            <a:r>
              <a:rPr lang="fr-FR" dirty="0"/>
              <a:t>	Sulcus </a:t>
            </a:r>
            <a:r>
              <a:rPr lang="fr-FR" dirty="0" err="1"/>
              <a:t>sign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Tiroir antérieur ou postérieur</a:t>
            </a:r>
          </a:p>
          <a:p>
            <a:pPr marL="0" indent="0">
              <a:buNone/>
            </a:pPr>
            <a:r>
              <a:rPr lang="fr-FR" sz="2000" dirty="0"/>
              <a:t>Examen comparatif et des autres articulations </a:t>
            </a:r>
          </a:p>
        </p:txBody>
      </p:sp>
    </p:spTree>
    <p:extLst>
      <p:ext uri="{BB962C8B-B14F-4D97-AF65-F5344CB8AC3E}">
        <p14:creationId xmlns:p14="http://schemas.microsoft.com/office/powerpoint/2010/main" val="427234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0EC0FE-8433-7B71-C3C6-8E5F0CB1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Autres articulations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DF8C3B-3636-F60F-57A1-11156E71D8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Coude </a:t>
            </a:r>
          </a:p>
          <a:p>
            <a:pPr lvl="1"/>
            <a:r>
              <a:rPr lang="fr-FR" dirty="0"/>
              <a:t>Douleur </a:t>
            </a:r>
          </a:p>
          <a:p>
            <a:pPr lvl="1"/>
            <a:r>
              <a:rPr lang="fr-FR" dirty="0"/>
              <a:t>Luxations</a:t>
            </a:r>
          </a:p>
          <a:p>
            <a:pPr lvl="1"/>
            <a:r>
              <a:rPr lang="fr-FR" dirty="0"/>
              <a:t>arthrose</a:t>
            </a:r>
          </a:p>
          <a:p>
            <a:endParaRPr lang="fr-FR" dirty="0"/>
          </a:p>
          <a:p>
            <a:r>
              <a:rPr lang="fr-FR" dirty="0"/>
              <a:t>Genou </a:t>
            </a:r>
          </a:p>
          <a:p>
            <a:pPr lvl="1"/>
            <a:r>
              <a:rPr lang="fr-FR" dirty="0"/>
              <a:t>Douleur </a:t>
            </a:r>
          </a:p>
          <a:p>
            <a:pPr lvl="1"/>
            <a:r>
              <a:rPr lang="fr-FR" dirty="0"/>
              <a:t>Luxation de la rotule</a:t>
            </a:r>
          </a:p>
          <a:p>
            <a:pPr lvl="1"/>
            <a:r>
              <a:rPr lang="fr-FR" dirty="0"/>
              <a:t>Lésion ligamentaire lors d’un traumatisme</a:t>
            </a:r>
          </a:p>
          <a:p>
            <a:pPr lvl="1"/>
            <a:r>
              <a:rPr lang="fr-FR" dirty="0"/>
              <a:t>Arthrose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329C43-34F2-FF23-6502-F2C56BF612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fr-FR" dirty="0"/>
              <a:t>Cheville </a:t>
            </a:r>
          </a:p>
          <a:p>
            <a:pPr lvl="1"/>
            <a:r>
              <a:rPr lang="fr-FR" dirty="0"/>
              <a:t>douleur</a:t>
            </a:r>
          </a:p>
          <a:p>
            <a:pPr lvl="1"/>
            <a:r>
              <a:rPr lang="fr-FR" dirty="0"/>
              <a:t>Plusieurs épisodes d’entorse </a:t>
            </a:r>
          </a:p>
          <a:p>
            <a:pPr lvl="1"/>
            <a:r>
              <a:rPr lang="fr-FR" dirty="0"/>
              <a:t>Arthrose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/>
              <a:t>Clavicule </a:t>
            </a:r>
          </a:p>
          <a:p>
            <a:pPr marL="457200" lvl="1" indent="0">
              <a:buNone/>
            </a:pPr>
            <a:r>
              <a:rPr lang="fr-FR" dirty="0"/>
              <a:t>subluxation </a:t>
            </a:r>
            <a:r>
              <a:rPr lang="fr-FR" dirty="0" err="1"/>
              <a:t>sterno</a:t>
            </a:r>
            <a:r>
              <a:rPr lang="fr-FR" dirty="0"/>
              <a:t> ou </a:t>
            </a:r>
            <a:r>
              <a:rPr lang="fr-FR" dirty="0" err="1"/>
              <a:t>acromioclaviculaire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Articulation du pouce AMP et TRZM</a:t>
            </a:r>
          </a:p>
          <a:p>
            <a:pPr marL="457200" lvl="1" indent="0">
              <a:buNone/>
            </a:pPr>
            <a:r>
              <a:rPr lang="fr-FR" dirty="0"/>
              <a:t>Articulations des doigts longs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153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267</Words>
  <Application>Microsoft Macintosh PowerPoint</Application>
  <PresentationFormat>Grand écran</PresentationFormat>
  <Paragraphs>59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Syndrome d’hypermobilité bénigne HSB</vt:lpstr>
      <vt:lpstr>Syndrome d’hypermobilité  articulaire </vt:lpstr>
      <vt:lpstr>Symptôme : douleur articulaire </vt:lpstr>
      <vt:lpstr>Examen clinique: recherche d’une laxité ou hyperlaxité articulaire et extrarticulaire</vt:lpstr>
      <vt:lpstr>Autres articulations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jean.benrahho@gmail.com</dc:creator>
  <cp:lastModifiedBy>jean.benrahho@gmail.com</cp:lastModifiedBy>
  <cp:revision>2</cp:revision>
  <dcterms:created xsi:type="dcterms:W3CDTF">2025-02-09T10:20:37Z</dcterms:created>
  <dcterms:modified xsi:type="dcterms:W3CDTF">2025-02-09T18:06:27Z</dcterms:modified>
</cp:coreProperties>
</file>